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3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8FE84-3F0A-49F4-B1BD-B1A10A9638A1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4A0D5-7CC8-4333-A410-E89976BBC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AD0CC-887D-40FC-8868-B425F5324E45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2EA9-91D8-4F9F-86A3-D28FE3CA9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F8A84-C8D4-40AE-A0EF-80E87BFBF9EF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2DD80-0339-4E59-B015-AD5AC989C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F0522-2076-4660-A6AB-0CB3C2E8C459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BC655-27A8-42CA-9878-1DE05B735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1E492-50F2-4A79-B902-87383A7B433A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97FBC-2A1B-4D03-8CA8-BCEC1EAE3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EEC08-5C21-454B-9892-1DF5E8D25D44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BF704-E8D1-40BA-A67D-0AD183798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FF69-8097-4F9F-B6BF-BE66D15EE733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BE703-2C44-48AE-AD29-ED6C3E614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5B511-84A4-4CDC-B5A7-F6F89B212FE4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2523B-0572-4C38-AC65-CA526212F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DDB29-2C16-4F0E-927D-C742184B664B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F491F-6E9A-4501-9216-B61ACCC92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735F9-C2FD-4382-9A14-080DAE69E832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0BDBF-50C8-4EF6-9BBA-9977ED003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30B4-0C99-46F3-8A99-3212F96B054F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D8AA9-49C3-46A7-BB75-0F0DE691E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3F72B9-D290-482D-B79F-3C5EAA64889E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5423BF-3976-41C4-A64B-CB7CF18CA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68313" y="2349500"/>
            <a:ext cx="8229600" cy="1800225"/>
          </a:xfrm>
        </p:spPr>
        <p:txBody>
          <a:bodyPr/>
          <a:lstStyle/>
          <a:p>
            <a:pPr eaLnBrk="1" hangingPunct="1"/>
            <a:r>
              <a:rPr lang="ru-RU" smtClean="0"/>
              <a:t>Классификация ЛР и ЛРС</a:t>
            </a:r>
          </a:p>
        </p:txBody>
      </p:sp>
      <p:pic>
        <p:nvPicPr>
          <p:cNvPr id="2052" name="Picture 4" descr="ANd9GcQSo-1Zbse0m0fTZ10aypdFRLXIaNKZ4jG4jf24hEvz3_4NgO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0350"/>
            <a:ext cx="2665412" cy="1773238"/>
          </a:xfrm>
          <a:prstGeom prst="rect">
            <a:avLst/>
          </a:prstGeom>
          <a:noFill/>
        </p:spPr>
      </p:pic>
      <p:pic>
        <p:nvPicPr>
          <p:cNvPr id="2054" name="Picture 6" descr="ANd9GcSU3vvd7nVPJFM3neUWSuyov04fZvdxsOBXmo663e9wuZTev4C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188913"/>
            <a:ext cx="1933575" cy="2362200"/>
          </a:xfrm>
          <a:prstGeom prst="rect">
            <a:avLst/>
          </a:prstGeom>
          <a:noFill/>
        </p:spPr>
      </p:pic>
      <p:pic>
        <p:nvPicPr>
          <p:cNvPr id="2056" name="Picture 8" descr="ANd9GcT2Fk7zE5dAlV3a5bh7OmCm9RG4DmjCp-CXeMmWXtaai4q_tO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938" y="333375"/>
            <a:ext cx="2581275" cy="1771650"/>
          </a:xfrm>
          <a:prstGeom prst="rect">
            <a:avLst/>
          </a:prstGeom>
          <a:noFill/>
        </p:spPr>
      </p:pic>
      <p:pic>
        <p:nvPicPr>
          <p:cNvPr id="2058" name="Picture 10" descr="ANd9GcTuFVfXkC8XGmLaScAdfRHZdgcr2qowhlsd11QJGtb3gkLFEKV8c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4029075"/>
            <a:ext cx="1619250" cy="2828925"/>
          </a:xfrm>
          <a:prstGeom prst="rect">
            <a:avLst/>
          </a:prstGeom>
          <a:noFill/>
        </p:spPr>
      </p:pic>
      <p:pic>
        <p:nvPicPr>
          <p:cNvPr id="2060" name="Picture 12" descr="ANd9GcQhb7djqFk0PmcZNZTvSZ-hgOwMYs8jgiJsNmcaKUH9bVm-6UANL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213" y="4437063"/>
            <a:ext cx="2143125" cy="2143125"/>
          </a:xfrm>
          <a:prstGeom prst="rect">
            <a:avLst/>
          </a:prstGeom>
          <a:noFill/>
        </p:spPr>
      </p:pic>
      <p:pic>
        <p:nvPicPr>
          <p:cNvPr id="2062" name="Picture 14" descr="ANd9GcRuLPMwCs3hVUE_riv8vFQd1QGxA7uISWsKSi4kvtoNpxOZHwn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5963" y="4437063"/>
            <a:ext cx="2486025" cy="2054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/>
              <a:t>Структура и содержание фармакопейных статей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Внешние признаки</a:t>
            </a:r>
            <a:r>
              <a:rPr lang="ru-RU" sz="2000" dirty="0" smtClean="0"/>
              <a:t> – краткое описание морфологических признаков сырья, цвет, вкус, запах и др.; для сырья, которое относится к списку А, вкус не определяется.</a:t>
            </a: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Измельчённое сырьё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– приводятся размеры частиц сырья.</a:t>
            </a: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Микроскопия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– приводятся диагностические признаки сырья.</a:t>
            </a: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Качественные реакции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на основные действующие вещества – приводятся микрохимические реакции, хроматография.</a:t>
            </a: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Числовые показатели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– нормы процентного содержания действующих веществ, влаги, золы, органических и минеральных примесей и т. д.</a:t>
            </a: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Методы контроля</a:t>
            </a:r>
            <a:r>
              <a:rPr lang="ru-RU" sz="2000" dirty="0" smtClean="0"/>
              <a:t>, упаковка, маркировка, транспортировка, хранение, срок годности, основное фармакологическое действие.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2962275" cy="1284288"/>
          </a:xfrm>
        </p:spPr>
        <p:txBody>
          <a:bodyPr/>
          <a:lstStyle/>
          <a:p>
            <a:pPr eaLnBrk="1" hangingPunct="1"/>
            <a:r>
              <a:rPr lang="en-US" sz="1800" smtClean="0"/>
              <a:t>G</a:t>
            </a:r>
            <a:r>
              <a:rPr lang="ru-RU" sz="1800" smtClean="0"/>
              <a:t>ЕММАЕ Р</a:t>
            </a:r>
            <a:r>
              <a:rPr lang="en-US" sz="1800" smtClean="0"/>
              <a:t>INI</a:t>
            </a:r>
            <a:br>
              <a:rPr lang="en-US" sz="1800" smtClean="0"/>
            </a:br>
            <a:r>
              <a:rPr lang="ru-RU" sz="1800" smtClean="0"/>
              <a:t>почки сосны</a:t>
            </a:r>
            <a:br>
              <a:rPr lang="ru-RU" sz="1800" smtClean="0"/>
            </a:br>
            <a:r>
              <a:rPr lang="en-US" sz="1800" smtClean="0"/>
              <a:t>GEMMAE PINI SILVESTRIS</a:t>
            </a:r>
            <a:br>
              <a:rPr lang="en-US" sz="1800" smtClean="0"/>
            </a:br>
            <a:endParaRPr lang="ru-RU" sz="1800" smtClean="0"/>
          </a:p>
        </p:txBody>
      </p:sp>
      <p:sp>
        <p:nvSpPr>
          <p:cNvPr id="12291" name="Объект 5"/>
          <p:cNvSpPr>
            <a:spLocks noGrp="1"/>
          </p:cNvSpPr>
          <p:nvPr>
            <p:ph idx="1"/>
          </p:nvPr>
        </p:nvSpPr>
        <p:spPr>
          <a:xfrm>
            <a:off x="3492500" y="260350"/>
            <a:ext cx="5543550" cy="5853113"/>
          </a:xfrm>
        </p:spPr>
        <p:txBody>
          <a:bodyPr/>
          <a:lstStyle/>
          <a:p>
            <a:pPr eaLnBrk="1" hangingPunct="1"/>
            <a:r>
              <a:rPr lang="ru-RU" sz="1600" smtClean="0"/>
              <a:t>Собранные в конце зимы или ранней весной до начала распускания   и   высушенные   почки   сосны   обыкновенной — Рinus silvestris L., сем. сосновых  - Рinaceaе.</a:t>
            </a:r>
            <a:br>
              <a:rPr lang="ru-RU" sz="1600" smtClean="0"/>
            </a:br>
            <a:r>
              <a:rPr lang="ru-RU" sz="1600" b="1" smtClean="0"/>
              <a:t>Внешние   признаки</a:t>
            </a:r>
            <a:r>
              <a:rPr lang="ru-RU" sz="1600" smtClean="0"/>
              <a:t>.   Почки   (укороченные   верхушечные  побеги)  одиночные или по нескольку штук в мутовках, окружаю­щих более крупную центральную почку, без стебля или с остатком стебля, длиной не более 3 мм. Поверхность почек   покрыта сухими, спирально расположенными ланцетовидными, заострен­ными  бахромчатыми чешуйками, склеенными между собой выступающей смолой.</a:t>
            </a:r>
            <a:br>
              <a:rPr lang="ru-RU" sz="1600" smtClean="0"/>
            </a:br>
            <a:r>
              <a:rPr lang="ru-RU" sz="1600" smtClean="0"/>
              <a:t>Цвет снаружи розовато-бурый, в изломе зеленый или бурый. Длина почек 1-4 см. Запах ароматный, смолистый. Вкус горь­коватый.</a:t>
            </a:r>
            <a:br>
              <a:rPr lang="ru-RU" sz="1600" smtClean="0"/>
            </a:br>
            <a:r>
              <a:rPr lang="ru-RU" sz="1600" b="1" smtClean="0"/>
              <a:t>Микроскопия.</a:t>
            </a:r>
            <a:r>
              <a:rPr lang="ru-RU" sz="1600" smtClean="0"/>
              <a:t> При рассмотрении чешуйки под микроскопом с поверхности в центральной части ее видны трахеиды со щелевидными порами и заостренными концами и два смоляных хода, идущих от основания чешуйки до ее верхушки. Периферическая часть чешуйки состоит из сильно вытянутых паренхимных клеток, концы которых часто отогнуты к основанию чешуйки, иногда они заканчиваются свободно и образуют бахромчатость края че­шуйки</a:t>
            </a:r>
            <a:r>
              <a:rPr lang="ru-RU" sz="1800" smtClean="0"/>
              <a:t>.</a:t>
            </a:r>
            <a:br>
              <a:rPr lang="ru-RU" sz="1800" smtClean="0"/>
            </a:br>
            <a:endParaRPr lang="ru-RU" sz="1800" smtClean="0"/>
          </a:p>
        </p:txBody>
      </p:sp>
      <p:sp>
        <p:nvSpPr>
          <p:cNvPr id="12292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1557338"/>
            <a:ext cx="2962275" cy="45688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" y="1628775"/>
            <a:ext cx="2747962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050" y="4149725"/>
            <a:ext cx="24955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7920038" cy="5905500"/>
          </a:xfrm>
        </p:spPr>
        <p:txBody>
          <a:bodyPr/>
          <a:lstStyle/>
          <a:p>
            <a:pPr algn="l" eaLnBrk="1" hangingPunct="1"/>
            <a:r>
              <a:rPr lang="ru-RU" sz="1800" b="1" smtClean="0"/>
              <a:t>Числовые показатели. </a:t>
            </a:r>
            <a:r>
              <a:rPr lang="ru-RU" sz="1800" smtClean="0"/>
              <a:t>Эфирного масла не менее 0,3%; влаж­ность не более   13 %; золы общей не более 2 %; почек, почернев­ших внутри, не более 10 %; почек со стеблем длиной более 3 мм и переросших не более 10%; хвои не более 0,5%; измельченных частиц, проходящих сквозь сито с отверстиями диаметром 3 мм, не более 5 %; органической примеси не более 0,5 %; минеральной примеси не более 0,5 %.</a:t>
            </a:r>
            <a:br>
              <a:rPr lang="ru-RU" sz="1800" smtClean="0"/>
            </a:br>
            <a:r>
              <a:rPr lang="ru-RU" sz="1800" b="1" smtClean="0"/>
              <a:t>Количественное определение. </a:t>
            </a:r>
            <a:r>
              <a:rPr lang="ru-RU" sz="1800" smtClean="0"/>
              <a:t>Содержание эфирного масла определяют в    20 г крупноизмельченного (без просеивания) сырья методом 1 (ГФ </a:t>
            </a:r>
            <a:r>
              <a:rPr lang="en-US" sz="1800" smtClean="0"/>
              <a:t>XI</a:t>
            </a:r>
            <a:r>
              <a:rPr lang="ru-RU" sz="1800" smtClean="0"/>
              <a:t>, вып. 1, с. 290). Время перегонки 1,5 ч.</a:t>
            </a:r>
            <a:br>
              <a:rPr lang="ru-RU" sz="1800" smtClean="0"/>
            </a:br>
            <a:r>
              <a:rPr lang="ru-RU" sz="1800" b="1" smtClean="0"/>
              <a:t>Упаковка. </a:t>
            </a:r>
            <a:r>
              <a:rPr lang="ru-RU" sz="1800" smtClean="0"/>
              <a:t>Сырье упаковывают в мешки тканевые или льно-джуто-кенафные не более 25 кг нетто или в ящики из листовых древесных материалов не более 25 кг нетто.</a:t>
            </a:r>
            <a:br>
              <a:rPr lang="ru-RU" sz="1800" smtClean="0"/>
            </a:br>
            <a:r>
              <a:rPr lang="ru-RU" sz="1800" smtClean="0"/>
              <a:t>Почки сосны фасуют по 100 г в пачки картонные 8-1-4.</a:t>
            </a:r>
            <a:br>
              <a:rPr lang="ru-RU" sz="1800" smtClean="0"/>
            </a:br>
            <a:r>
              <a:rPr lang="ru-RU" sz="1800" b="1" smtClean="0"/>
              <a:t>Срок годности </a:t>
            </a:r>
            <a:r>
              <a:rPr lang="ru-RU" sz="1800" smtClean="0"/>
              <a:t>2 года.</a:t>
            </a:r>
            <a:br>
              <a:rPr lang="ru-RU" sz="1800" smtClean="0"/>
            </a:br>
            <a:r>
              <a:rPr lang="ru-RU" sz="1800" smtClean="0"/>
              <a:t>Отхаркивающее средство.</a:t>
            </a:r>
            <a:br>
              <a:rPr lang="ru-RU" sz="1800" smtClean="0"/>
            </a:br>
            <a:endParaRPr lang="ru-RU" sz="1800" smtClean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5013325"/>
            <a:ext cx="26289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/>
              <a:t>Фармакогностический анализ  показывает </a:t>
            </a:r>
            <a:r>
              <a:rPr lang="ru-RU" sz="2400" b="1" smtClean="0">
                <a:solidFill>
                  <a:srgbClr val="FF0000"/>
                </a:solidFill>
              </a:rPr>
              <a:t>подлинность</a:t>
            </a:r>
            <a:r>
              <a:rPr lang="ru-RU" sz="2400" b="1" smtClean="0"/>
              <a:t> и </a:t>
            </a:r>
            <a:r>
              <a:rPr lang="ru-RU" sz="2400" b="1" smtClean="0">
                <a:solidFill>
                  <a:srgbClr val="FF0000"/>
                </a:solidFill>
              </a:rPr>
              <a:t>доброкачественность</a:t>
            </a:r>
            <a:r>
              <a:rPr lang="ru-RU" sz="2400" b="1" smtClean="0"/>
              <a:t> ЛРС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14339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116013" y="1989138"/>
            <a:ext cx="7416800" cy="316865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000" b="1" smtClean="0"/>
              <a:t>Подлинность</a:t>
            </a:r>
            <a:r>
              <a:rPr lang="ru-RU" sz="2000" smtClean="0"/>
              <a:t> – это соответствие сырья тому наименованию, под которым оно поступило на анализ, а также определение того, принадлежит ли сырьё соответствующему виду производящего растения.</a:t>
            </a:r>
          </a:p>
          <a:p>
            <a:pPr marL="0" indent="0" eaLnBrk="1" hangingPunct="1">
              <a:buFont typeface="Arial" charset="0"/>
              <a:buNone/>
            </a:pPr>
            <a:endParaRPr lang="ru-RU" sz="2000" smtClean="0"/>
          </a:p>
          <a:p>
            <a:pPr marL="0" indent="0" eaLnBrk="1" hangingPunct="1">
              <a:buFont typeface="Arial" charset="0"/>
              <a:buNone/>
            </a:pPr>
            <a:r>
              <a:rPr lang="ru-RU" sz="2000" b="1" smtClean="0"/>
              <a:t>Доброкачественность</a:t>
            </a:r>
            <a:r>
              <a:rPr lang="ru-RU" sz="2000" smtClean="0"/>
              <a:t> ЛРС определяется его чистотой, нормативной влажностью и зольностью, отсутствием плесени и амбарных вредителей; в нём должно содержаться необходимое количество действующего вещества.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/>
              <a:t>Товароведческий анализ </a:t>
            </a:r>
            <a:r>
              <a:rPr lang="ru-RU" sz="2700" dirty="0"/>
              <a:t>– это раздел </a:t>
            </a:r>
            <a:r>
              <a:rPr lang="ru-RU" sz="2700" dirty="0" err="1"/>
              <a:t>фармакогностического</a:t>
            </a:r>
            <a:r>
              <a:rPr lang="ru-RU" sz="2700" dirty="0"/>
              <a:t> </a:t>
            </a:r>
            <a:r>
              <a:rPr lang="ru-RU" sz="2700" dirty="0" smtClean="0"/>
              <a:t>анализа, который включает приёмку </a:t>
            </a:r>
            <a:r>
              <a:rPr lang="ru-RU" sz="2700" dirty="0"/>
              <a:t>сырья, отбор проб и их анализ по различным показателям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Из </a:t>
            </a:r>
            <a:r>
              <a:rPr lang="ru-RU" sz="2000" b="1" smtClean="0">
                <a:solidFill>
                  <a:srgbClr val="FF0000"/>
                </a:solidFill>
              </a:rPr>
              <a:t>средней</a:t>
            </a:r>
            <a:r>
              <a:rPr lang="ru-RU" sz="2000" smtClean="0"/>
              <a:t> </a:t>
            </a:r>
            <a:r>
              <a:rPr lang="ru-RU" sz="2000" b="1" smtClean="0">
                <a:solidFill>
                  <a:srgbClr val="FF0000"/>
                </a:solidFill>
              </a:rPr>
              <a:t>пробы</a:t>
            </a:r>
            <a:r>
              <a:rPr lang="ru-RU" sz="2000" smtClean="0"/>
              <a:t> методом квартования выделяют </a:t>
            </a:r>
            <a:r>
              <a:rPr lang="ru-RU" sz="2000" b="1" smtClean="0"/>
              <a:t>1 часть </a:t>
            </a:r>
            <a:r>
              <a:rPr lang="ru-RU" sz="2000" smtClean="0"/>
              <a:t>для определения </a:t>
            </a:r>
            <a:r>
              <a:rPr lang="ru-RU" sz="2000" b="1" smtClean="0"/>
              <a:t>подлинности</a:t>
            </a:r>
            <a:r>
              <a:rPr lang="ru-RU" sz="2000" smtClean="0"/>
              <a:t> сырья и</a:t>
            </a:r>
          </a:p>
          <a:p>
            <a:pPr eaLnBrk="1" hangingPunct="1"/>
            <a:r>
              <a:rPr lang="ru-RU" sz="2000" smtClean="0"/>
              <a:t> </a:t>
            </a:r>
            <a:r>
              <a:rPr lang="ru-RU" sz="2000" b="1" smtClean="0"/>
              <a:t>3 аналитические пробы</a:t>
            </a:r>
            <a:r>
              <a:rPr lang="ru-RU" sz="2000" smtClean="0"/>
              <a:t>:</a:t>
            </a:r>
          </a:p>
          <a:p>
            <a:pPr eaLnBrk="1" hangingPunct="1"/>
            <a:r>
              <a:rPr lang="ru-RU" sz="2000" smtClean="0"/>
              <a:t>для определения измельчённости и примесей,</a:t>
            </a:r>
          </a:p>
          <a:p>
            <a:pPr eaLnBrk="1" hangingPunct="1"/>
            <a:r>
              <a:rPr lang="ru-RU" sz="2000" smtClean="0"/>
              <a:t>для определения влажности,</a:t>
            </a:r>
          </a:p>
          <a:p>
            <a:pPr eaLnBrk="1" hangingPunct="1"/>
            <a:r>
              <a:rPr lang="ru-RU" sz="2000" smtClean="0"/>
              <a:t>для определения золы и биологически активных веществ.</a:t>
            </a:r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</p:txBody>
      </p:sp>
      <p:sp>
        <p:nvSpPr>
          <p:cNvPr id="15364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90800"/>
            <a:ext cx="4067175" cy="249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Подлинность</a:t>
            </a:r>
            <a:r>
              <a:rPr lang="ru-RU" sz="2400" smtClean="0">
                <a:solidFill>
                  <a:srgbClr val="FF0000"/>
                </a:solidFill>
              </a:rPr>
              <a:t> </a:t>
            </a:r>
            <a:r>
              <a:rPr lang="ru-RU" sz="2400" smtClean="0"/>
              <a:t>сырья определяется комплексом методов с помощью макро- и микроскопического анализа</a:t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00163"/>
            <a:ext cx="8291513" cy="48260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/>
              <a:t>Макроскопический анализ</a:t>
            </a:r>
            <a:r>
              <a:rPr lang="ru-RU" sz="2000" dirty="0" smtClean="0"/>
              <a:t> – </a:t>
            </a:r>
          </a:p>
          <a:p>
            <a:pPr eaLnBrk="1" hangingPunct="1">
              <a:defRPr/>
            </a:pPr>
            <a:r>
              <a:rPr lang="ru-RU" sz="2000" dirty="0" smtClean="0"/>
              <a:t>это анализ по </a:t>
            </a:r>
            <a:r>
              <a:rPr lang="ru-RU" sz="2000" u="sng" dirty="0" smtClean="0"/>
              <a:t>морфологическим признакам</a:t>
            </a:r>
            <a:r>
              <a:rPr lang="ru-RU" sz="2000" dirty="0" smtClean="0"/>
              <a:t>: </a:t>
            </a:r>
          </a:p>
          <a:p>
            <a:pPr eaLnBrk="1" hangingPunct="1">
              <a:defRPr/>
            </a:pPr>
            <a:r>
              <a:rPr lang="ru-RU" sz="2000" dirty="0" smtClean="0"/>
              <a:t>по внешнему виду, цвету, размерам, </a:t>
            </a:r>
          </a:p>
          <a:p>
            <a:pPr eaLnBrk="1" hangingPunct="1">
              <a:defRPr/>
            </a:pPr>
            <a:r>
              <a:rPr lang="ru-RU" sz="2000" dirty="0" smtClean="0"/>
              <a:t>запахам и вкусу (органолептический анализ).</a:t>
            </a:r>
            <a:endParaRPr lang="ru-RU" sz="2000" dirty="0"/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r>
              <a:rPr lang="ru-RU" sz="2000" b="1" dirty="0" smtClean="0"/>
              <a:t>Микроскопический анализ</a:t>
            </a:r>
            <a:r>
              <a:rPr lang="ru-RU" sz="2000" dirty="0" smtClean="0"/>
              <a:t>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2000" dirty="0" smtClean="0"/>
              <a:t>основан на определении признаков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2000" u="sng" dirty="0" smtClean="0"/>
              <a:t>анатомического строения.</a:t>
            </a:r>
          </a:p>
          <a:p>
            <a:pPr eaLnBrk="1" hangingPunct="1">
              <a:defRPr/>
            </a:pPr>
            <a:endParaRPr lang="ru-RU" sz="2000" u="sng" dirty="0"/>
          </a:p>
          <a:p>
            <a:pPr eaLnBrk="1" hangingPunct="1">
              <a:defRPr/>
            </a:pPr>
            <a:r>
              <a:rPr lang="ru-RU" sz="2000" b="1" dirty="0" smtClean="0"/>
              <a:t>Фитохимический анализ</a:t>
            </a:r>
            <a:r>
              <a:rPr lang="ru-RU" sz="2000" dirty="0" smtClean="0"/>
              <a:t> –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2000" dirty="0" smtClean="0"/>
              <a:t> качественный и количественный.</a:t>
            </a:r>
            <a:endParaRPr lang="ru-RU" sz="2000" u="sng" dirty="0" smtClean="0"/>
          </a:p>
          <a:p>
            <a:pPr eaLnBrk="1" hangingPunct="1">
              <a:defRPr/>
            </a:pPr>
            <a:endParaRPr lang="ru-RU" sz="2000" u="sng" dirty="0" smtClean="0"/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3500438"/>
            <a:ext cx="3455987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1300163"/>
            <a:ext cx="17145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7848600" cy="1719262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chemeClr val="bg1"/>
                </a:solidFill>
              </a:rPr>
              <a:t>КА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9750" y="2276475"/>
            <a:ext cx="8218488" cy="3849688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/>
              <a:t>Реактив на крахмал</a:t>
            </a:r>
            <a:r>
              <a:rPr lang="ru-RU" sz="2000" dirty="0" smtClean="0"/>
              <a:t> – раствор </a:t>
            </a:r>
            <a:r>
              <a:rPr lang="ru-RU" sz="2000" dirty="0" err="1" smtClean="0"/>
              <a:t>Люголя</a:t>
            </a:r>
            <a:r>
              <a:rPr lang="ru-RU" sz="2000" dirty="0" smtClean="0"/>
              <a:t>. Даёт </a:t>
            </a:r>
            <a:r>
              <a:rPr lang="ru-RU" sz="2000" b="1" dirty="0" smtClean="0">
                <a:solidFill>
                  <a:srgbClr val="7030A0"/>
                </a:solidFill>
              </a:rPr>
              <a:t>сине-фиолетовое </a:t>
            </a:r>
            <a:r>
              <a:rPr lang="ru-RU" sz="2000" dirty="0" smtClean="0"/>
              <a:t>окрашивание с крахмалом.</a:t>
            </a:r>
          </a:p>
          <a:p>
            <a:pPr eaLnBrk="1" hangingPunct="1">
              <a:defRPr/>
            </a:pPr>
            <a:r>
              <a:rPr lang="ru-RU" sz="2000" b="1" dirty="0" smtClean="0"/>
              <a:t>Реактив на нежирные и жирные масла</a:t>
            </a:r>
            <a:r>
              <a:rPr lang="ru-RU" sz="2000" dirty="0" smtClean="0"/>
              <a:t> – </a:t>
            </a:r>
            <a:r>
              <a:rPr lang="ru-RU" sz="2000" dirty="0" err="1" smtClean="0"/>
              <a:t>судан</a:t>
            </a:r>
            <a:r>
              <a:rPr lang="ru-RU" sz="2000" dirty="0" smtClean="0"/>
              <a:t> </a:t>
            </a:r>
            <a:r>
              <a:rPr lang="en-US" sz="2000" dirty="0" smtClean="0"/>
              <a:t>III</a:t>
            </a:r>
            <a:r>
              <a:rPr lang="ru-RU" sz="2000" dirty="0" smtClean="0"/>
              <a:t>. При лёгком нагревании капли масел окрашиваются в </a:t>
            </a:r>
            <a:r>
              <a:rPr lang="ru-RU" sz="2000" b="1" dirty="0" smtClean="0">
                <a:solidFill>
                  <a:srgbClr val="FF0000"/>
                </a:solidFill>
              </a:rPr>
              <a:t>жёлто-красный</a:t>
            </a:r>
            <a:r>
              <a:rPr lang="ru-RU" sz="2000" dirty="0" smtClean="0"/>
              <a:t> цвет. Так же, но несколько медленнее, окрашиваются смолы, кутикула, млечные ходы и пробка.</a:t>
            </a:r>
          </a:p>
          <a:p>
            <a:pPr eaLnBrk="1" hangingPunct="1">
              <a:defRPr/>
            </a:pPr>
            <a:r>
              <a:rPr lang="ru-RU" sz="2000" b="1" dirty="0" smtClean="0"/>
              <a:t>Реактивы на слизь</a:t>
            </a:r>
            <a:r>
              <a:rPr lang="ru-RU" sz="2000" dirty="0" smtClean="0"/>
              <a:t> – а) смесь чёрной туши (1 часть) и воды (9 частей). Порошок размешивают в капле туши, на сером фоне выделяются беловатые комки слизи. </a:t>
            </a:r>
          </a:p>
          <a:p>
            <a:pPr eaLnBrk="1" hangingPunct="1">
              <a:defRPr/>
            </a:pPr>
            <a:r>
              <a:rPr lang="ru-RU" sz="2000" dirty="0" smtClean="0"/>
              <a:t>б) метиленовый синий – окрашивает слизь в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голубой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smtClean="0"/>
              <a:t>цвет. </a:t>
            </a:r>
          </a:p>
          <a:p>
            <a:pPr eaLnBrk="1" hangingPunct="1">
              <a:defRPr/>
            </a:pPr>
            <a:r>
              <a:rPr lang="ru-RU" sz="2000" dirty="0" smtClean="0"/>
              <a:t>в) раствор </a:t>
            </a:r>
            <a:r>
              <a:rPr lang="en-US" sz="2000" dirty="0" smtClean="0"/>
              <a:t>KOH</a:t>
            </a:r>
            <a:r>
              <a:rPr lang="ru-RU" sz="2000" dirty="0" smtClean="0"/>
              <a:t> – окрашивает слизь в </a:t>
            </a:r>
            <a:r>
              <a:rPr lang="ru-RU" sz="2000" b="1" u="sng" dirty="0" smtClean="0">
                <a:solidFill>
                  <a:srgbClr val="FFC000"/>
                </a:solidFill>
              </a:rPr>
              <a:t>жёлтый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smtClean="0"/>
              <a:t>цвет.</a:t>
            </a:r>
          </a:p>
          <a:p>
            <a:pPr eaLnBrk="1" hangingPunct="1">
              <a:defRPr/>
            </a:pPr>
            <a:endParaRPr lang="ru-RU" sz="2000" dirty="0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76250"/>
            <a:ext cx="2592388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Качественные реакции</a:t>
            </a:r>
            <a:endParaRPr lang="ru-RU" sz="320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dirty="0" smtClean="0"/>
              <a:t>Реактив на одревесневшие клетки</a:t>
            </a:r>
            <a:r>
              <a:rPr lang="ru-RU" sz="2000" dirty="0" smtClean="0"/>
              <a:t> (лигнин) – 1% раствор </a:t>
            </a:r>
            <a:r>
              <a:rPr lang="ru-RU" sz="2000" dirty="0" err="1" smtClean="0"/>
              <a:t>флороглюцина</a:t>
            </a:r>
            <a:r>
              <a:rPr lang="ru-RU" sz="2000" dirty="0" smtClean="0"/>
              <a:t> с </a:t>
            </a:r>
            <a:r>
              <a:rPr lang="en-US" sz="2000" dirty="0" smtClean="0"/>
              <a:t>HCI</a:t>
            </a:r>
            <a:r>
              <a:rPr lang="ru-RU" sz="2000" dirty="0" smtClean="0"/>
              <a:t> (крепкой) придаёт одревесневшим клеткам </a:t>
            </a:r>
            <a:r>
              <a:rPr lang="ru-RU" sz="2000" b="1" u="sng" dirty="0" smtClean="0">
                <a:solidFill>
                  <a:srgbClr val="FF0000"/>
                </a:solidFill>
              </a:rPr>
              <a:t>красный цвет</a:t>
            </a:r>
            <a:r>
              <a:rPr lang="ru-RU" sz="2000" b="1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defRPr/>
            </a:pPr>
            <a:r>
              <a:rPr lang="ru-RU" sz="2000" b="1" dirty="0" smtClean="0"/>
              <a:t>Реактивы на </a:t>
            </a:r>
            <a:r>
              <a:rPr lang="ru-RU" sz="2000" b="1" dirty="0" err="1" smtClean="0"/>
              <a:t>антраценпроизводные</a:t>
            </a:r>
            <a:r>
              <a:rPr lang="ru-RU" sz="2000" dirty="0" smtClean="0"/>
              <a:t> – 3-5%раствор </a:t>
            </a:r>
            <a:r>
              <a:rPr lang="en-US" sz="2000" dirty="0" err="1" smtClean="0"/>
              <a:t>NaOH</a:t>
            </a:r>
            <a:r>
              <a:rPr lang="ru-RU" sz="2000" dirty="0" smtClean="0"/>
              <a:t>, или </a:t>
            </a:r>
            <a:r>
              <a:rPr lang="en-US" sz="2000" dirty="0" smtClean="0"/>
              <a:t>KOH</a:t>
            </a:r>
            <a:r>
              <a:rPr lang="ru-RU" sz="2000" dirty="0" smtClean="0"/>
              <a:t>, даёт </a:t>
            </a:r>
            <a:r>
              <a:rPr lang="ru-RU" sz="2000" b="1" u="sng" dirty="0" smtClean="0">
                <a:solidFill>
                  <a:srgbClr val="CC0000"/>
                </a:solidFill>
              </a:rPr>
              <a:t>вишнёво-красное окрашивание  </a:t>
            </a:r>
            <a:r>
              <a:rPr lang="ru-RU" sz="2000" dirty="0" smtClean="0"/>
              <a:t>на </a:t>
            </a:r>
            <a:r>
              <a:rPr lang="ru-RU" sz="2000" dirty="0" err="1" smtClean="0"/>
              <a:t>производныё</a:t>
            </a:r>
            <a:r>
              <a:rPr lang="ru-RU" sz="2000" dirty="0" smtClean="0"/>
              <a:t> антрахинона, а также </a:t>
            </a:r>
            <a:r>
              <a:rPr lang="ru-RU" sz="2000" b="1" u="sng" dirty="0" smtClean="0">
                <a:solidFill>
                  <a:srgbClr val="FFC000"/>
                </a:solidFill>
              </a:rPr>
              <a:t>жёлтое окрашивание </a:t>
            </a:r>
            <a:r>
              <a:rPr lang="ru-RU" sz="2000" dirty="0" smtClean="0"/>
              <a:t>на производные </a:t>
            </a:r>
            <a:r>
              <a:rPr lang="ru-RU" sz="2000" dirty="0" err="1" smtClean="0"/>
              <a:t>антрона</a:t>
            </a:r>
            <a:r>
              <a:rPr lang="ru-RU" sz="2000" dirty="0" smtClean="0"/>
              <a:t> и </a:t>
            </a:r>
            <a:r>
              <a:rPr lang="ru-RU" sz="2000" dirty="0" err="1" smtClean="0"/>
              <a:t>антранола</a:t>
            </a:r>
            <a:r>
              <a:rPr lang="ru-RU" sz="2000" dirty="0" smtClean="0"/>
              <a:t>.</a:t>
            </a:r>
          </a:p>
          <a:p>
            <a:pPr eaLnBrk="1" hangingPunct="1">
              <a:defRPr/>
            </a:pPr>
            <a:r>
              <a:rPr lang="ru-RU" sz="2000" b="1" dirty="0" smtClean="0"/>
              <a:t>Реактив на дубильные вещества</a:t>
            </a:r>
            <a:r>
              <a:rPr lang="ru-RU" sz="2000" dirty="0" smtClean="0"/>
              <a:t> – 1%-</a:t>
            </a:r>
            <a:r>
              <a:rPr lang="ru-RU" sz="2000" dirty="0" err="1" smtClean="0"/>
              <a:t>ный</a:t>
            </a:r>
            <a:r>
              <a:rPr lang="ru-RU" sz="2000" dirty="0" smtClean="0"/>
              <a:t> раствор железоаммониевых квасцов или 1%-</a:t>
            </a:r>
            <a:r>
              <a:rPr lang="ru-RU" sz="2000" dirty="0" err="1" smtClean="0"/>
              <a:t>ный</a:t>
            </a:r>
            <a:r>
              <a:rPr lang="ru-RU" sz="2000" dirty="0" smtClean="0"/>
              <a:t> раствор </a:t>
            </a:r>
            <a:r>
              <a:rPr lang="en-US" sz="2000" dirty="0" err="1" smtClean="0"/>
              <a:t>FeCI</a:t>
            </a:r>
            <a:r>
              <a:rPr lang="ru-RU" sz="2000" baseline="-25000" dirty="0" smtClean="0"/>
              <a:t>3 </a:t>
            </a:r>
            <a:r>
              <a:rPr lang="ru-RU" sz="2000" dirty="0" smtClean="0"/>
              <a:t>дают </a:t>
            </a:r>
            <a:r>
              <a:rPr lang="ru-RU" sz="2000" b="1" u="sng" dirty="0" smtClean="0">
                <a:solidFill>
                  <a:schemeClr val="accent3">
                    <a:lumMod val="75000"/>
                  </a:schemeClr>
                </a:solidFill>
              </a:rPr>
              <a:t>зеленовато-чёрное окрашивание</a:t>
            </a:r>
            <a:r>
              <a:rPr lang="ru-RU" sz="2000" dirty="0" smtClean="0"/>
              <a:t>.</a:t>
            </a:r>
          </a:p>
          <a:p>
            <a:pPr eaLnBrk="1" hangingPunct="1">
              <a:defRPr/>
            </a:pPr>
            <a:r>
              <a:rPr lang="ru-RU" sz="2000" b="1" dirty="0" smtClean="0"/>
              <a:t>Реакция на сапонины</a:t>
            </a:r>
            <a:r>
              <a:rPr lang="ru-RU" sz="2000" dirty="0" smtClean="0"/>
              <a:t> – при встряхивании с водой образуется </a:t>
            </a:r>
            <a:r>
              <a:rPr lang="ru-RU" sz="2000" b="1" u="sng" dirty="0" smtClean="0"/>
              <a:t>пена</a:t>
            </a:r>
            <a:r>
              <a:rPr lang="ru-RU" sz="2000" dirty="0" smtClean="0"/>
              <a:t>; вызывает </a:t>
            </a:r>
            <a:r>
              <a:rPr lang="ru-RU" sz="2000" b="1" u="sng" dirty="0" smtClean="0"/>
              <a:t>гемолиз эритроцитов </a:t>
            </a:r>
            <a:r>
              <a:rPr lang="ru-RU" sz="2000" dirty="0" smtClean="0"/>
              <a:t>на желатиновой пластинке кровяной.</a:t>
            </a:r>
          </a:p>
          <a:p>
            <a:pPr eaLnBrk="1" hangingPunct="1">
              <a:defRPr/>
            </a:pPr>
            <a:r>
              <a:rPr lang="ru-RU" sz="2000" b="1" dirty="0" smtClean="0"/>
              <a:t>Реакция на алкалоиды</a:t>
            </a:r>
            <a:r>
              <a:rPr lang="ru-RU" sz="2000" dirty="0" smtClean="0"/>
              <a:t> – раствор йода в иодиде калия вызывает </a:t>
            </a:r>
            <a:r>
              <a:rPr lang="ru-RU" sz="2000" b="1" u="sng" dirty="0" smtClean="0"/>
              <a:t>образование осадка</a:t>
            </a:r>
            <a:r>
              <a:rPr lang="ru-RU" sz="2000" b="1" dirty="0" smtClean="0"/>
              <a:t>.</a:t>
            </a:r>
          </a:p>
          <a:p>
            <a:pPr eaLnBrk="1" hangingPunct="1"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eaLnBrk="1" hangingPunct="1"/>
            <a:endParaRPr lang="ru-RU" sz="2000" b="1" smtClean="0"/>
          </a:p>
          <a:p>
            <a:pPr eaLnBrk="1" hangingPunct="1"/>
            <a:endParaRPr lang="ru-RU" sz="2000" b="1" smtClean="0"/>
          </a:p>
          <a:p>
            <a:pPr eaLnBrk="1" hangingPunct="1"/>
            <a:r>
              <a:rPr lang="ru-RU" sz="2000" b="1" smtClean="0"/>
              <a:t>Биологический анализ</a:t>
            </a:r>
            <a:r>
              <a:rPr lang="ru-RU" sz="2000" smtClean="0"/>
              <a:t> проводится при оценке активности ЛР и препаратов, содержащих </a:t>
            </a:r>
            <a:r>
              <a:rPr lang="ru-RU" sz="2000" b="1" smtClean="0"/>
              <a:t>сердечные гликозиды</a:t>
            </a:r>
            <a:r>
              <a:rPr lang="ru-RU" sz="2000" smtClean="0"/>
              <a:t>. </a:t>
            </a:r>
          </a:p>
          <a:p>
            <a:pPr eaLnBrk="1" hangingPunct="1"/>
            <a:endParaRPr lang="ru-RU" sz="2000" smtClean="0"/>
          </a:p>
          <a:p>
            <a:pPr eaLnBrk="1" hangingPunct="1"/>
            <a:r>
              <a:rPr lang="ru-RU" sz="2000" smtClean="0"/>
              <a:t>Биологическая оценка названного сырья </a:t>
            </a:r>
            <a:r>
              <a:rPr lang="ru-RU" sz="2000" u="sng" smtClean="0"/>
              <a:t>основана на </a:t>
            </a:r>
            <a:r>
              <a:rPr lang="ru-RU" sz="2000" b="1" u="sng" smtClean="0"/>
              <a:t>способности сердечных гликозидов вызывать </a:t>
            </a:r>
            <a:r>
              <a:rPr lang="ru-RU" sz="2000" u="sng" smtClean="0"/>
              <a:t>в токсических дозах </a:t>
            </a:r>
            <a:r>
              <a:rPr lang="ru-RU" sz="2000" b="1" u="sng" smtClean="0"/>
              <a:t>систолическую остановку сердца </a:t>
            </a:r>
            <a:r>
              <a:rPr lang="ru-RU" sz="2000" u="sng" smtClean="0"/>
              <a:t>животных (лягушек, голубей, кошек).</a:t>
            </a:r>
          </a:p>
          <a:p>
            <a:pPr eaLnBrk="1" hangingPunct="1"/>
            <a:endParaRPr lang="ru-RU" sz="2000" u="sng" smtClean="0"/>
          </a:p>
          <a:p>
            <a:pPr eaLnBrk="1" hangingPunct="1"/>
            <a:r>
              <a:rPr lang="ru-RU" sz="2000" smtClean="0"/>
              <a:t>Выражают в единицах действия: 1ЛЕД, 1ГЕД и 1КЕД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4963" y="4941888"/>
            <a:ext cx="22796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88913"/>
            <a:ext cx="3167062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611188" y="228600"/>
            <a:ext cx="78486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 smtClean="0"/>
              <a:t>СИСТЕМЫ КЛАССИФИКАЦИИ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лекарственных растений (ЛР) и лекарственного растительного сырья (ЛРС)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>
                <a:solidFill>
                  <a:srgbClr val="FF0000"/>
                </a:solidFill>
              </a:rPr>
              <a:t>Ботаническая</a:t>
            </a:r>
            <a:r>
              <a:rPr lang="ru-RU" sz="2000" b="1" smtClean="0"/>
              <a:t> </a:t>
            </a:r>
            <a:r>
              <a:rPr lang="ru-RU" sz="2000" smtClean="0"/>
              <a:t>–</a:t>
            </a:r>
            <a:r>
              <a:rPr lang="ru-RU" sz="2000" b="1" smtClean="0"/>
              <a:t> </a:t>
            </a:r>
            <a:r>
              <a:rPr lang="ru-RU" sz="2000" smtClean="0"/>
              <a:t>филогенетическая классификация с бинарными названиями растений.</a:t>
            </a:r>
          </a:p>
          <a:p>
            <a:pPr eaLnBrk="1" hangingPunct="1"/>
            <a:r>
              <a:rPr lang="ru-RU" sz="2000" b="1" smtClean="0">
                <a:solidFill>
                  <a:srgbClr val="FF0000"/>
                </a:solidFill>
              </a:rPr>
              <a:t>По алфавиту</a:t>
            </a:r>
            <a:r>
              <a:rPr lang="ru-RU" sz="2000" smtClean="0">
                <a:solidFill>
                  <a:srgbClr val="FF0000"/>
                </a:solidFill>
              </a:rPr>
              <a:t> </a:t>
            </a:r>
            <a:r>
              <a:rPr lang="ru-RU" sz="2000" smtClean="0"/>
              <a:t>– в словарях, энциклопедиях, справочниках.</a:t>
            </a:r>
          </a:p>
          <a:p>
            <a:pPr eaLnBrk="1" hangingPunct="1"/>
            <a:r>
              <a:rPr lang="ru-RU" sz="2000" b="1" smtClean="0">
                <a:solidFill>
                  <a:srgbClr val="FF0000"/>
                </a:solidFill>
              </a:rPr>
              <a:t>Морфологическая</a:t>
            </a:r>
            <a:r>
              <a:rPr lang="ru-RU" sz="2000" b="1" smtClean="0"/>
              <a:t> </a:t>
            </a:r>
            <a:r>
              <a:rPr lang="ru-RU" sz="2000" smtClean="0"/>
              <a:t>- основана на названиях тех органов или частей растений, которые используются в качестве ЛРС.</a:t>
            </a:r>
          </a:p>
          <a:p>
            <a:pPr eaLnBrk="1" hangingPunct="1"/>
            <a:r>
              <a:rPr lang="ru-RU" sz="2000" b="1" smtClean="0"/>
              <a:t>Трава</a:t>
            </a:r>
            <a:r>
              <a:rPr lang="ru-RU" sz="2000" smtClean="0"/>
              <a:t> (травы) – </a:t>
            </a:r>
            <a:r>
              <a:rPr lang="en-US" sz="2000" smtClean="0"/>
              <a:t>Herba</a:t>
            </a:r>
            <a:r>
              <a:rPr lang="ru-RU" sz="2000" smtClean="0"/>
              <a:t> (</a:t>
            </a:r>
            <a:r>
              <a:rPr lang="en-US" sz="2000" smtClean="0"/>
              <a:t>herbae</a:t>
            </a:r>
            <a:r>
              <a:rPr lang="ru-RU" sz="2000" smtClean="0"/>
              <a:t>) </a:t>
            </a:r>
          </a:p>
          <a:p>
            <a:pPr eaLnBrk="1" hangingPunct="1"/>
            <a:r>
              <a:rPr lang="ru-RU" sz="2000" b="1" smtClean="0"/>
              <a:t>Цветки</a:t>
            </a:r>
            <a:r>
              <a:rPr lang="ru-RU" sz="2000" smtClean="0"/>
              <a:t> – </a:t>
            </a:r>
            <a:r>
              <a:rPr lang="en-US" sz="2000" smtClean="0"/>
              <a:t>Flores </a:t>
            </a:r>
            <a:endParaRPr lang="ru-RU" sz="2000" smtClean="0"/>
          </a:p>
          <a:p>
            <a:pPr eaLnBrk="1" hangingPunct="1"/>
            <a:r>
              <a:rPr lang="ru-RU" sz="2000" b="1" smtClean="0"/>
              <a:t>Лист</a:t>
            </a:r>
            <a:r>
              <a:rPr lang="ru-RU" sz="2000" smtClean="0"/>
              <a:t> (листья) – </a:t>
            </a:r>
            <a:r>
              <a:rPr lang="en-US" sz="2000" smtClean="0"/>
              <a:t>Folium</a:t>
            </a:r>
            <a:r>
              <a:rPr lang="ru-RU" sz="2000" smtClean="0"/>
              <a:t> (</a:t>
            </a:r>
            <a:r>
              <a:rPr lang="en-US" sz="2000" smtClean="0"/>
              <a:t>folia</a:t>
            </a:r>
            <a:r>
              <a:rPr lang="ru-RU" sz="2000" smtClean="0"/>
              <a:t>) </a:t>
            </a:r>
          </a:p>
          <a:p>
            <a:pPr eaLnBrk="1" hangingPunct="1"/>
            <a:r>
              <a:rPr lang="ru-RU" sz="2000" b="1" smtClean="0"/>
              <a:t>Плоды</a:t>
            </a:r>
            <a:r>
              <a:rPr lang="ru-RU" sz="2000" smtClean="0"/>
              <a:t> – </a:t>
            </a:r>
            <a:r>
              <a:rPr lang="en-US" sz="2000" smtClean="0"/>
              <a:t>Fructus </a:t>
            </a:r>
            <a:endParaRPr lang="ru-RU" sz="2000" smtClean="0"/>
          </a:p>
          <a:p>
            <a:pPr eaLnBrk="1" hangingPunct="1"/>
            <a:r>
              <a:rPr lang="ru-RU" sz="2000" b="1" smtClean="0"/>
              <a:t>Кора </a:t>
            </a:r>
            <a:r>
              <a:rPr lang="ru-RU" sz="2000" smtClean="0"/>
              <a:t>(коры) – </a:t>
            </a:r>
            <a:r>
              <a:rPr lang="en-US" sz="2000" smtClean="0"/>
              <a:t>Cortex</a:t>
            </a:r>
            <a:r>
              <a:rPr lang="ru-RU" sz="2000" smtClean="0"/>
              <a:t> (</a:t>
            </a:r>
            <a:r>
              <a:rPr lang="en-US" sz="2000" smtClean="0"/>
              <a:t>Cortices</a:t>
            </a:r>
            <a:r>
              <a:rPr lang="ru-RU" sz="2000" smtClean="0"/>
              <a:t>) </a:t>
            </a:r>
          </a:p>
          <a:p>
            <a:pPr eaLnBrk="1" hangingPunct="1"/>
            <a:r>
              <a:rPr lang="ru-RU" sz="2000" b="1" smtClean="0"/>
              <a:t>Корень</a:t>
            </a:r>
            <a:r>
              <a:rPr lang="ru-RU" sz="2000" smtClean="0"/>
              <a:t> (корни) – </a:t>
            </a:r>
            <a:r>
              <a:rPr lang="en-US" sz="2000" smtClean="0"/>
              <a:t>Radix</a:t>
            </a:r>
            <a:r>
              <a:rPr lang="ru-RU" sz="2000" smtClean="0"/>
              <a:t> (</a:t>
            </a:r>
            <a:r>
              <a:rPr lang="en-US" sz="2000" smtClean="0"/>
              <a:t>Radices</a:t>
            </a:r>
            <a:r>
              <a:rPr lang="ru-RU" sz="2000" smtClean="0"/>
              <a:t>) </a:t>
            </a:r>
          </a:p>
          <a:p>
            <a:pPr eaLnBrk="1" hangingPunct="1"/>
            <a:r>
              <a:rPr lang="ru-RU" sz="2000" b="1" smtClean="0"/>
              <a:t>Корневище</a:t>
            </a:r>
            <a:r>
              <a:rPr lang="ru-RU" sz="2000" smtClean="0"/>
              <a:t> (-а) – </a:t>
            </a:r>
            <a:r>
              <a:rPr lang="en-US" sz="2000" smtClean="0"/>
              <a:t>Rhizoma</a:t>
            </a:r>
            <a:r>
              <a:rPr lang="ru-RU" sz="2000" smtClean="0"/>
              <a:t> (</a:t>
            </a:r>
            <a:r>
              <a:rPr lang="en-US" sz="2000" smtClean="0"/>
              <a:t>Rhizomata</a:t>
            </a:r>
            <a:r>
              <a:rPr lang="ru-RU" sz="2000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>
                <a:solidFill>
                  <a:srgbClr val="FF0000"/>
                </a:solidFill>
              </a:rPr>
              <a:t>Фармакологическая  </a:t>
            </a:r>
            <a:r>
              <a:rPr lang="ru-RU" sz="2000" smtClean="0">
                <a:solidFill>
                  <a:srgbClr val="FF0000"/>
                </a:solidFill>
              </a:rPr>
              <a:t> </a:t>
            </a:r>
            <a:r>
              <a:rPr lang="ru-RU" sz="2000" smtClean="0"/>
              <a:t>– основана на фармакологическом действии вещества или смеси веществ в ЛР или ЛРС. </a:t>
            </a:r>
          </a:p>
          <a:p>
            <a:pPr eaLnBrk="1" hangingPunct="1"/>
            <a:r>
              <a:rPr lang="ru-RU" sz="2000" b="1" smtClean="0">
                <a:solidFill>
                  <a:srgbClr val="FF0000"/>
                </a:solidFill>
              </a:rPr>
              <a:t>Химическая </a:t>
            </a:r>
            <a:r>
              <a:rPr lang="ru-RU" sz="2000" smtClean="0">
                <a:solidFill>
                  <a:srgbClr val="FF0000"/>
                </a:solidFill>
              </a:rPr>
              <a:t> </a:t>
            </a:r>
            <a:r>
              <a:rPr lang="ru-RU" sz="2000" smtClean="0"/>
              <a:t>– по основным биологически активным веществам, которые содержатся в лекарственном сырье:</a:t>
            </a:r>
          </a:p>
          <a:p>
            <a:pPr eaLnBrk="1" hangingPunct="1"/>
            <a:r>
              <a:rPr lang="ru-RU" sz="2000" smtClean="0"/>
              <a:t>ЛР и ЛРС, содержащие </a:t>
            </a:r>
            <a:r>
              <a:rPr lang="ru-RU" sz="2000" b="1" smtClean="0"/>
              <a:t>углеводы</a:t>
            </a:r>
            <a:endParaRPr lang="ru-RU" sz="2000" smtClean="0"/>
          </a:p>
          <a:p>
            <a:pPr eaLnBrk="1" hangingPunct="1"/>
            <a:r>
              <a:rPr lang="ru-RU" sz="2000" smtClean="0"/>
              <a:t> 			</a:t>
            </a:r>
            <a:r>
              <a:rPr lang="ru-RU" sz="2000" b="1" smtClean="0"/>
              <a:t>липиды</a:t>
            </a:r>
            <a:endParaRPr lang="ru-RU" sz="2000" smtClean="0"/>
          </a:p>
          <a:p>
            <a:pPr eaLnBrk="1" hangingPunct="1"/>
            <a:r>
              <a:rPr lang="ru-RU" sz="2000" smtClean="0"/>
              <a:t> 			</a:t>
            </a:r>
            <a:r>
              <a:rPr lang="ru-RU" sz="2000" b="1" smtClean="0"/>
              <a:t>витамины</a:t>
            </a:r>
            <a:endParaRPr lang="ru-RU" sz="2000" smtClean="0"/>
          </a:p>
          <a:p>
            <a:pPr eaLnBrk="1" hangingPunct="1"/>
            <a:r>
              <a:rPr lang="ru-RU" sz="2000" smtClean="0"/>
              <a:t> 			</a:t>
            </a:r>
            <a:r>
              <a:rPr lang="ru-RU" sz="2000" b="1" smtClean="0"/>
              <a:t>терпеноиды</a:t>
            </a:r>
            <a:endParaRPr lang="ru-RU" sz="2000" smtClean="0"/>
          </a:p>
          <a:p>
            <a:pPr eaLnBrk="1" hangingPunct="1"/>
            <a:r>
              <a:rPr lang="ru-RU" sz="2000" smtClean="0"/>
              <a:t> 			</a:t>
            </a:r>
            <a:r>
              <a:rPr lang="ru-RU" sz="2000" b="1" smtClean="0"/>
              <a:t>гликозиды</a:t>
            </a:r>
            <a:endParaRPr lang="ru-RU" sz="2000" smtClean="0"/>
          </a:p>
          <a:p>
            <a:pPr eaLnBrk="1" hangingPunct="1"/>
            <a:r>
              <a:rPr lang="ru-RU" sz="2000" smtClean="0"/>
              <a:t> 			</a:t>
            </a:r>
            <a:r>
              <a:rPr lang="ru-RU" sz="2000" b="1" smtClean="0"/>
              <a:t>алкалоиды</a:t>
            </a:r>
            <a:endParaRPr lang="ru-RU" sz="2000" smtClean="0"/>
          </a:p>
          <a:p>
            <a:pPr eaLnBrk="1" hangingPunct="1"/>
            <a:r>
              <a:rPr lang="ru-RU" sz="2000" smtClean="0"/>
              <a:t> 			</a:t>
            </a:r>
            <a:r>
              <a:rPr lang="ru-RU" sz="2000" b="1" smtClean="0"/>
              <a:t>фенольные соединения и их 				гликозиды</a:t>
            </a:r>
            <a:endParaRPr lang="ru-RU" sz="2000" smtClean="0"/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cap="small" dirty="0" smtClean="0"/>
              <a:t>Основы процесса заготовки ЛРС</a:t>
            </a:r>
            <a:br>
              <a:rPr lang="ru-RU" sz="2400" b="1" cap="small" dirty="0" smtClean="0"/>
            </a:br>
            <a:r>
              <a:rPr lang="ru-RU" sz="2400" b="1" cap="small" dirty="0" smtClean="0"/>
              <a:t> </a:t>
            </a:r>
            <a:br>
              <a:rPr lang="ru-RU" sz="2400" b="1" cap="small" dirty="0" smtClean="0"/>
            </a:br>
            <a:endParaRPr lang="ru-RU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Почки</a:t>
            </a:r>
            <a:r>
              <a:rPr lang="ru-RU" sz="2000" dirty="0" smtClean="0"/>
              <a:t> собирают в конце зимы или рано весной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Кору</a:t>
            </a:r>
            <a:r>
              <a:rPr lang="ru-RU" sz="2000" dirty="0" smtClean="0"/>
              <a:t> - во время сокодвижения, до распускания листьев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Листья</a:t>
            </a:r>
            <a:r>
              <a:rPr lang="en-US" sz="2000" dirty="0" smtClean="0"/>
              <a:t> </a:t>
            </a:r>
            <a:r>
              <a:rPr lang="ru-RU" sz="2000" dirty="0" smtClean="0"/>
              <a:t>- в фазу бутонизации – цветения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Цветки</a:t>
            </a:r>
            <a:r>
              <a:rPr lang="ru-RU" sz="2000" dirty="0" smtClean="0"/>
              <a:t> - в начале или при полном цветении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Травы</a:t>
            </a:r>
            <a:r>
              <a:rPr lang="ru-RU" sz="2000" dirty="0" smtClean="0"/>
              <a:t> - во время цветения, иногда в начале (череда, полынь горькая, ландыш) или в конце (горицвет весенний), или в период плодоношения (багульник болотный)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Плоды, семена </a:t>
            </a:r>
            <a:r>
              <a:rPr lang="ru-RU" sz="2000" dirty="0" smtClean="0"/>
              <a:t>собирают обычно зрелыми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Подземные органы </a:t>
            </a:r>
            <a:r>
              <a:rPr lang="ru-RU" sz="2000" dirty="0" smtClean="0"/>
              <a:t>(корни, корневища, клубни, луковицы) заготавливают обычно осенью, реже весной до начала вегетации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u="sng" cap="small" dirty="0" smtClean="0"/>
              <a:t>Сроки хранения:</a:t>
            </a:r>
            <a:r>
              <a:rPr lang="ru-RU" sz="2000" cap="small" dirty="0" smtClean="0"/>
              <a:t> травы, цветки, листья – до 2-3 лет; коры, корневища – до 4 лет.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cap="small" dirty="0" smtClean="0"/>
              <a:t/>
            </a:r>
            <a:br>
              <a:rPr lang="ru-RU" sz="2400" b="1" cap="small" dirty="0" smtClean="0"/>
            </a:br>
            <a:r>
              <a:rPr lang="ru-RU" sz="2700" b="1" cap="small" dirty="0" smtClean="0"/>
              <a:t>Сушка ЛРС</a:t>
            </a:r>
            <a:r>
              <a:rPr lang="en-US" sz="2700" b="1" cap="small" dirty="0" smtClean="0"/>
              <a:t/>
            </a:r>
            <a:br>
              <a:rPr lang="en-US" sz="2700" b="1" cap="small" dirty="0" smtClean="0"/>
            </a:br>
            <a:r>
              <a:rPr lang="ru-RU" sz="2700" dirty="0"/>
              <a:t>До влажности 10-15 (20</a:t>
            </a:r>
            <a:r>
              <a:rPr lang="en-US" sz="2700" dirty="0"/>
              <a:t>)%</a:t>
            </a:r>
            <a:br>
              <a:rPr lang="en-US" sz="2700" dirty="0"/>
            </a:br>
            <a:r>
              <a:rPr lang="ru-RU" sz="2700" cap="small" dirty="0" smtClean="0"/>
              <a:t/>
            </a:r>
            <a:br>
              <a:rPr lang="ru-RU" sz="2700" cap="small" dirty="0" smtClean="0"/>
            </a:br>
            <a:endParaRPr lang="ru-RU" sz="27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cap="small" dirty="0" smtClean="0"/>
              <a:t>Без искусственного нагревания: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cap="small" dirty="0" smtClean="0"/>
              <a:t>	а) воздушно-теневая – под навесами, в сараях, сушилках, на чердаках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cap="small" dirty="0" smtClean="0"/>
              <a:t>	б) солнечная, под открытым небом – для коры, корней, корневищ (особенно «показана» для сырья, содержащего дубильные в-ва).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cap="small" dirty="0" smtClean="0"/>
              <a:t>	Листья, цветки и травы сушат только в тени.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cap="small" dirty="0" smtClean="0"/>
              <a:t> </a:t>
            </a:r>
            <a:r>
              <a:rPr lang="ru-RU" sz="1800" b="1" cap="small" dirty="0" smtClean="0"/>
              <a:t>С искусственным нагревом, или тепловая (обеспечивает быстрое обезвоживание сырья).</a:t>
            </a:r>
            <a:endParaRPr lang="ru-RU" sz="1800" cap="smal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cap="small" dirty="0" smtClean="0"/>
              <a:t>	а) конвективная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cap="small" dirty="0" smtClean="0"/>
              <a:t>	б) радиационная </a:t>
            </a:r>
            <a:endParaRPr lang="en-US" sz="1800" cap="smal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cap="small" dirty="0" smtClean="0"/>
              <a:t>(с помощью инфракрасных лучей)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cap="small" dirty="0" smtClean="0"/>
              <a:t>	в) с помощью СВЧ-печей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Режимы сушки сырья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cap="small" dirty="0" smtClean="0"/>
              <a:t>1. сырье, содержащее </a:t>
            </a:r>
            <a:r>
              <a:rPr lang="ru-RU" sz="1800" b="1" cap="small" dirty="0" smtClean="0">
                <a:solidFill>
                  <a:srgbClr val="FF0000"/>
                </a:solidFill>
              </a:rPr>
              <a:t>эфирные масла</a:t>
            </a:r>
            <a:r>
              <a:rPr lang="ru-RU" sz="1800" cap="small" dirty="0" smtClean="0"/>
              <a:t>, сушат при </a:t>
            </a:r>
            <a:r>
              <a:rPr lang="en-US" sz="1800" cap="small" dirty="0" smtClean="0"/>
              <a:t>t</a:t>
            </a:r>
            <a:r>
              <a:rPr lang="ru-RU" sz="1800" cap="small" baseline="30000" dirty="0" smtClean="0"/>
              <a:t>0</a:t>
            </a:r>
            <a:r>
              <a:rPr lang="ru-RU" sz="1800" cap="small" dirty="0" smtClean="0"/>
              <a:t>= 30-35</a:t>
            </a:r>
            <a:r>
              <a:rPr lang="ru-RU" sz="1800" cap="small" baseline="30000" dirty="0" smtClean="0"/>
              <a:t>0</a:t>
            </a:r>
            <a:r>
              <a:rPr lang="ru-RU" sz="1800" cap="small" dirty="0" smtClean="0"/>
              <a:t> (40</a:t>
            </a:r>
            <a:r>
              <a:rPr lang="ru-RU" sz="1800" cap="small" baseline="30000" dirty="0" smtClean="0"/>
              <a:t>0</a:t>
            </a:r>
            <a:r>
              <a:rPr lang="ru-RU" sz="1800" cap="small" dirty="0" smtClean="0"/>
              <a:t>) довольно толстым слоем 10-15 см, чтобы снизить испарение эфирного масла.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cap="small" dirty="0" smtClean="0"/>
              <a:t>2. сырье, содержащее </a:t>
            </a:r>
            <a:r>
              <a:rPr lang="ru-RU" sz="1800" b="1" cap="small" dirty="0" smtClean="0">
                <a:solidFill>
                  <a:srgbClr val="FF0000"/>
                </a:solidFill>
              </a:rPr>
              <a:t>гликозиды</a:t>
            </a:r>
            <a:r>
              <a:rPr lang="ru-RU" sz="1800" cap="small" dirty="0" smtClean="0"/>
              <a:t> – при </a:t>
            </a:r>
            <a:r>
              <a:rPr lang="en-US" sz="1800" cap="small" dirty="0" smtClean="0"/>
              <a:t>t</a:t>
            </a:r>
            <a:r>
              <a:rPr lang="ru-RU" sz="1800" cap="small" baseline="30000" dirty="0" smtClean="0"/>
              <a:t>0</a:t>
            </a:r>
            <a:r>
              <a:rPr lang="ru-RU" sz="1800" cap="small" dirty="0" smtClean="0"/>
              <a:t>= 50-60</a:t>
            </a:r>
            <a:r>
              <a:rPr lang="ru-RU" sz="1800" cap="small" baseline="30000" dirty="0" smtClean="0"/>
              <a:t>0</a:t>
            </a:r>
            <a:endParaRPr lang="ru-RU" sz="1800" cap="smal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cap="small" dirty="0" smtClean="0"/>
              <a:t>3. сырье, содержащее </a:t>
            </a:r>
            <a:r>
              <a:rPr lang="ru-RU" sz="1800" b="1" cap="small" dirty="0" smtClean="0">
                <a:solidFill>
                  <a:srgbClr val="FF0000"/>
                </a:solidFill>
              </a:rPr>
              <a:t>алкалоиды</a:t>
            </a:r>
            <a:r>
              <a:rPr lang="ru-RU" sz="1800" cap="small" dirty="0" smtClean="0"/>
              <a:t> – при </a:t>
            </a:r>
            <a:r>
              <a:rPr lang="en-US" sz="1800" cap="small" dirty="0" smtClean="0"/>
              <a:t>t</a:t>
            </a:r>
            <a:r>
              <a:rPr lang="ru-RU" sz="1800" cap="small" baseline="30000" dirty="0" smtClean="0"/>
              <a:t>0</a:t>
            </a:r>
            <a:r>
              <a:rPr lang="ru-RU" sz="1800" cap="small" dirty="0" smtClean="0"/>
              <a:t> до 50</a:t>
            </a:r>
            <a:r>
              <a:rPr lang="ru-RU" sz="1800" cap="small" baseline="30000" dirty="0" smtClean="0"/>
              <a:t>0</a:t>
            </a:r>
            <a:endParaRPr lang="ru-RU" sz="1800" cap="smal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cap="small" dirty="0" smtClean="0"/>
              <a:t>4. сырье, содержащее </a:t>
            </a:r>
            <a:r>
              <a:rPr lang="ru-RU" sz="1800" b="1" cap="small" dirty="0" smtClean="0">
                <a:solidFill>
                  <a:srgbClr val="FF0000"/>
                </a:solidFill>
              </a:rPr>
              <a:t>аскорбиновую кислоту </a:t>
            </a:r>
            <a:r>
              <a:rPr lang="ru-RU" sz="1800" cap="small" dirty="0" smtClean="0"/>
              <a:t>– при </a:t>
            </a:r>
            <a:r>
              <a:rPr lang="en-US" sz="1800" cap="small" dirty="0" smtClean="0"/>
              <a:t>t</a:t>
            </a:r>
            <a:r>
              <a:rPr lang="ru-RU" sz="1800" cap="small" baseline="30000" dirty="0" smtClean="0"/>
              <a:t>0</a:t>
            </a:r>
            <a:r>
              <a:rPr lang="ru-RU" sz="1800" cap="small" dirty="0" smtClean="0"/>
              <a:t>= 80-90</a:t>
            </a:r>
            <a:r>
              <a:rPr lang="ru-RU" sz="1800" cap="small" baseline="30000" dirty="0" smtClean="0"/>
              <a:t>0</a:t>
            </a:r>
            <a:endParaRPr lang="ru-RU" sz="1800" cap="smal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cap="small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cap="small" dirty="0" smtClean="0"/>
              <a:t>При всех методах сушки сырье (кроме эфиро-масличного), аккуратно </a:t>
            </a:r>
            <a:r>
              <a:rPr lang="ru-RU" sz="1800" u="sng" cap="small" dirty="0" smtClean="0"/>
              <a:t>переворачивают</a:t>
            </a:r>
            <a:r>
              <a:rPr lang="ru-RU" sz="1800" cap="small" dirty="0" smtClean="0"/>
              <a:t>, не измельчая.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cap="small" dirty="0" smtClean="0"/>
              <a:t>	Некоторые виды сырья сушат </a:t>
            </a:r>
            <a:r>
              <a:rPr lang="ru-RU" sz="1800" u="sng" cap="small" dirty="0" smtClean="0"/>
              <a:t>по индивидуальным режимам </a:t>
            </a:r>
            <a:r>
              <a:rPr lang="ru-RU" sz="1800" cap="small" dirty="0" smtClean="0"/>
              <a:t>(плоды боярышника, корни женьшеня, трава ландыша майского).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Упаковка сырья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cap="small" dirty="0" smtClean="0"/>
              <a:t>тканевые или бумажные мешки, бумажные пакеты, мешки п/эт, тюки тканевые, ящики картонные или деревянные.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cap="smal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cap="small" dirty="0" smtClean="0"/>
              <a:t>Тару маркируют. На ярлыке указывают: наименование предприятия-отправителя, название ЛРС, его количество, время заготовки, номер партии, НТД на сырье.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/>
              <a:t>Хранение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cap="small" dirty="0" smtClean="0">
                <a:solidFill>
                  <a:srgbClr val="FF0000"/>
                </a:solidFill>
              </a:rPr>
              <a:t>Ядовитое</a:t>
            </a:r>
            <a:r>
              <a:rPr lang="ru-RU" sz="2400" cap="small" dirty="0" smtClean="0"/>
              <a:t> сырье (список </a:t>
            </a:r>
            <a:r>
              <a:rPr lang="ru-RU" sz="2400" b="1" cap="small" dirty="0" smtClean="0">
                <a:solidFill>
                  <a:srgbClr val="FF0000"/>
                </a:solidFill>
              </a:rPr>
              <a:t>А</a:t>
            </a:r>
            <a:r>
              <a:rPr lang="ru-RU" sz="2400" cap="small" dirty="0" smtClean="0"/>
              <a:t>) и </a:t>
            </a:r>
            <a:r>
              <a:rPr lang="ru-RU" sz="2400" b="1" cap="small" dirty="0" smtClean="0">
                <a:solidFill>
                  <a:srgbClr val="FF0000"/>
                </a:solidFill>
              </a:rPr>
              <a:t>сильнодействующее</a:t>
            </a:r>
            <a:r>
              <a:rPr lang="ru-RU" sz="2400" cap="small" dirty="0" smtClean="0"/>
              <a:t> (список </a:t>
            </a:r>
            <a:r>
              <a:rPr lang="ru-RU" sz="2400" cap="small" dirty="0" smtClean="0">
                <a:solidFill>
                  <a:srgbClr val="FF0000"/>
                </a:solidFill>
              </a:rPr>
              <a:t>Б</a:t>
            </a:r>
            <a:r>
              <a:rPr lang="ru-RU" sz="2400" cap="small" dirty="0" smtClean="0"/>
              <a:t>) хранят в отдельном помещении с металлическими решетками и дверью, в сейфах под замком, в комнатах, оборудованных сигнализацией.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cap="small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Нормативно-техническая документация (НТД)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ГОСТ</a:t>
            </a:r>
            <a:r>
              <a:rPr lang="ru-RU" sz="2000" smtClean="0"/>
              <a:t> - </a:t>
            </a:r>
            <a:r>
              <a:rPr lang="ru-RU" sz="2000" b="1" smtClean="0"/>
              <a:t>государственный стандарт</a:t>
            </a:r>
          </a:p>
          <a:p>
            <a:pPr eaLnBrk="1" hangingPunct="1"/>
            <a:r>
              <a:rPr lang="ru-RU" sz="2000" b="1" smtClean="0"/>
              <a:t>фармакопейные статьи (ФС)</a:t>
            </a:r>
          </a:p>
          <a:p>
            <a:pPr eaLnBrk="1" hangingPunct="1"/>
            <a:r>
              <a:rPr lang="ru-RU" sz="2000" smtClean="0"/>
              <a:t> </a:t>
            </a:r>
            <a:r>
              <a:rPr lang="ru-RU" sz="2000" b="1" smtClean="0"/>
              <a:t>временные фармакопейные статьи (ВФС)</a:t>
            </a:r>
          </a:p>
          <a:p>
            <a:pPr eaLnBrk="1" hangingPunct="1"/>
            <a:r>
              <a:rPr lang="ru-RU" sz="2000" b="1" smtClean="0"/>
              <a:t>Государственная фармакопея (с 1778 года</a:t>
            </a:r>
            <a:r>
              <a:rPr lang="ru-RU" sz="2000" smtClean="0"/>
              <a:t>)</a:t>
            </a:r>
            <a:endParaRPr lang="ru-RU" sz="2000" smtClean="0">
              <a:latin typeface="Arial" charset="0"/>
            </a:endParaRPr>
          </a:p>
          <a:p>
            <a:pPr eaLnBrk="1" hangingPunct="1"/>
            <a:endParaRPr lang="en-US" sz="20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Arial" charset="0"/>
              </a:rPr>
              <a:t>  </a:t>
            </a:r>
            <a:r>
              <a:rPr lang="ru-RU" sz="1800" smtClean="0">
                <a:latin typeface="Arial" charset="0"/>
              </a:rPr>
              <a:t>Государственная фармакопея Республики Беларусь, в 3 т. 2008. 472с</a:t>
            </a:r>
            <a:r>
              <a:rPr lang="ru-RU" sz="2000" smtClean="0">
                <a:latin typeface="Arial" charset="0"/>
              </a:rPr>
              <a:t>. 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E80FE3-91F9-47AF-B4BA-350F662CF0C1}"/>
</file>

<file path=customXml/itemProps2.xml><?xml version="1.0" encoding="utf-8"?>
<ds:datastoreItem xmlns:ds="http://schemas.openxmlformats.org/officeDocument/2006/customXml" ds:itemID="{8537039F-7EE7-40D2-BDB4-DC6E89211DC6}"/>
</file>

<file path=customXml/itemProps3.xml><?xml version="1.0" encoding="utf-8"?>
<ds:datastoreItem xmlns:ds="http://schemas.openxmlformats.org/officeDocument/2006/customXml" ds:itemID="{9B1C46F7-6D3F-457D-A513-3AE085417A13}"/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1092</Words>
  <Application>Microsoft Office PowerPoint</Application>
  <PresentationFormat>Экран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Calibri</vt:lpstr>
      <vt:lpstr>Arial</vt:lpstr>
      <vt:lpstr>Wingdings</vt:lpstr>
      <vt:lpstr>Тема Office</vt:lpstr>
      <vt:lpstr>Классификация ЛР и ЛРС</vt:lpstr>
      <vt:lpstr>СИСТЕМЫ КЛАССИФИКАЦИИ  лекарственных растений (ЛР) и лекарственного растительного сырья (ЛРС) </vt:lpstr>
      <vt:lpstr>Слайд 3</vt:lpstr>
      <vt:lpstr>Основы процесса заготовки ЛРС   </vt:lpstr>
      <vt:lpstr> Сушка ЛРС До влажности 10-15 (20)%  </vt:lpstr>
      <vt:lpstr>Режимы сушки сырья</vt:lpstr>
      <vt:lpstr>Упаковка сырья</vt:lpstr>
      <vt:lpstr>Хранение</vt:lpstr>
      <vt:lpstr>Нормативно-техническая документация (НТД)</vt:lpstr>
      <vt:lpstr>Структура и содержание фармакопейных статей </vt:lpstr>
      <vt:lpstr>GЕММАЕ РINI почки сосны GEMMAE PINI SILVESTRIS </vt:lpstr>
      <vt:lpstr>Числовые показатели. Эфирного масла не менее 0,3%; влаж­ность не более   13 %; золы общей не более 2 %; почек, почернев­ших внутри, не более 10 %; почек со стеблем длиной более 3 мм и переросших не более 10%; хвои не более 0,5%; измельченных частиц, проходящих сквозь сито с отверстиями диаметром 3 мм, не более 5 %; органической примеси не более 0,5 %; минеральной примеси не более 0,5 %. Количественное определение. Содержание эфирного масла определяют в    20 г крупноизмельченного (без просеивания) сырья методом 1 (ГФ XI, вып. 1, с. 290). Время перегонки 1,5 ч. Упаковка. Сырье упаковывают в мешки тканевые или льно-джуто-кенафные не более 25 кг нетто или в ящики из листовых древесных материалов не более 25 кг нетто. Почки сосны фасуют по 100 г в пачки картонные 8-1-4. Срок годности 2 года. Отхаркивающее средство. </vt:lpstr>
      <vt:lpstr>Фармакогностический анализ  показывает подлинность и доброкачественность ЛРС </vt:lpstr>
      <vt:lpstr>Товароведческий анализ – это раздел фармакогностического анализа, который включает приёмку сырья, отбор проб и их анализ по различным показателям </vt:lpstr>
      <vt:lpstr>Подлинность сырья определяется комплексом методов с помощью макро- и микроскопического анализа </vt:lpstr>
      <vt:lpstr>КА</vt:lpstr>
      <vt:lpstr>Качественные реакции</vt:lpstr>
      <vt:lpstr>Слайд 18</vt:lpstr>
    </vt:vector>
  </TitlesOfParts>
  <Company>Компьютер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ЛР и ЛРС</dc:title>
  <dc:creator>Валя</dc:creator>
  <cp:lastModifiedBy>Admin</cp:lastModifiedBy>
  <cp:revision>14</cp:revision>
  <dcterms:created xsi:type="dcterms:W3CDTF">2013-02-11T19:26:35Z</dcterms:created>
  <dcterms:modified xsi:type="dcterms:W3CDTF">2016-01-16T19:59:28Z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